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7" r:id="rId2"/>
    <p:sldId id="265" r:id="rId3"/>
    <p:sldId id="266" r:id="rId4"/>
    <p:sldId id="272" r:id="rId5"/>
    <p:sldId id="273" r:id="rId6"/>
    <p:sldId id="280" r:id="rId7"/>
    <p:sldId id="264" r:id="rId8"/>
    <p:sldId id="279" r:id="rId9"/>
    <p:sldId id="275" r:id="rId10"/>
    <p:sldId id="277" r:id="rId11"/>
    <p:sldId id="278" r:id="rId12"/>
    <p:sldId id="27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11406A-D31D-448F-B05E-C3ED825BA073}" v="84" dt="2023-05-17T22:47:29.129"/>
  </p1510:revLst>
</p1510:revInfo>
</file>

<file path=ppt/tableStyles.xml><?xml version="1.0" encoding="utf-8"?>
<a:tblStyleLst xmlns:a="http://schemas.openxmlformats.org/drawingml/2006/main" def="{D03447BB-5D67-496B-8E87-E561075AD55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892" autoAdjust="0"/>
    <p:restoredTop sz="94660"/>
  </p:normalViewPr>
  <p:slideViewPr>
    <p:cSldViewPr>
      <p:cViewPr varScale="1">
        <p:scale>
          <a:sx n="103" d="100"/>
          <a:sy n="103" d="100"/>
        </p:scale>
        <p:origin x="114" y="276"/>
      </p:cViewPr>
      <p:guideLst/>
    </p:cSldViewPr>
  </p:slideViewPr>
  <p:notesTextViewPr>
    <p:cViewPr>
      <p:scale>
        <a:sx n="1" d="1"/>
        <a:sy n="1" d="1"/>
      </p:scale>
      <p:origin x="0" y="0"/>
    </p:cViewPr>
  </p:notesTextViewPr>
  <p:notesViewPr>
    <p:cSldViewPr>
      <p:cViewPr varScale="1">
        <p:scale>
          <a:sx n="95" d="100"/>
          <a:sy n="95" d="100"/>
        </p:scale>
        <p:origin x="69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DE8356-FFDA-4E74-B804-79023C7DD259}" type="datetimeFigureOut">
              <a:rPr lang="en-US" smtClean="0"/>
              <a:t>5/17/2023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CB32D8-F2D2-4D01-80A9-88F3B128AE75}" type="slidenum">
              <a:rPr lang="en-US" smtClean="0"/>
              <a:t>‹#›</a:t>
            </a:fld>
            <a:endParaRPr lang="en-US"/>
          </a:p>
        </p:txBody>
      </p:sp>
    </p:spTree>
    <p:extLst>
      <p:ext uri="{BB962C8B-B14F-4D97-AF65-F5344CB8AC3E}">
        <p14:creationId xmlns:p14="http://schemas.microsoft.com/office/powerpoint/2010/main" val="21908472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jp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3DDCE7-616C-4285-A468-7301F171BC93}" type="datetimeFigureOut">
              <a:rPr lang="en-US" smtClean="0"/>
              <a:t>5/17/2023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C1D8F7-2BDD-4C56-98AF-2E212EF349F3}" type="slidenum">
              <a:rPr lang="en-US" smtClean="0"/>
              <a:t>‹#›</a:t>
            </a:fld>
            <a:endParaRPr lang="en-US"/>
          </a:p>
        </p:txBody>
      </p:sp>
    </p:spTree>
    <p:extLst>
      <p:ext uri="{BB962C8B-B14F-4D97-AF65-F5344CB8AC3E}">
        <p14:creationId xmlns:p14="http://schemas.microsoft.com/office/powerpoint/2010/main" val="2107619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638800" y="304801"/>
            <a:ext cx="5486400" cy="2514599"/>
          </a:xfrm>
        </p:spPr>
        <p:txBody>
          <a:bodyPr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5638800" y="2895600"/>
            <a:ext cx="5486400" cy="914400"/>
          </a:xfrm>
        </p:spPr>
        <p:txBody>
          <a:bodyPr/>
          <a:lstStyle>
            <a:lvl1pPr marL="0" indent="0" algn="l">
              <a:spcBef>
                <a:spcPts val="1200"/>
              </a:spcBef>
              <a:buNone/>
              <a:defRPr sz="2400">
                <a:solidFill>
                  <a:schemeClr val="bg2">
                    <a:lumMod val="25000"/>
                    <a:lumOff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20533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5/17/2023</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174512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365125"/>
            <a:ext cx="1828800" cy="56546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365125"/>
            <a:ext cx="8001000" cy="5654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5/17/2023</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4737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5/17/2023</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27300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0450" y="1676401"/>
            <a:ext cx="10058400" cy="175260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0450" y="3581400"/>
            <a:ext cx="10058400" cy="1143000"/>
          </a:xfrm>
        </p:spPr>
        <p:txBody>
          <a:bodyPr/>
          <a:lstStyle>
            <a:lvl1pPr marL="0" indent="0">
              <a:spcBef>
                <a:spcPts val="1200"/>
              </a:spcBef>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5/17/2023</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1566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676401"/>
            <a:ext cx="484632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78880" y="1676401"/>
            <a:ext cx="484632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762EC29-B8C5-4C7A-B6DA-418494D5CB21}" type="datetimeFigureOut">
              <a:rPr lang="en-US" smtClean="0"/>
              <a:t>5/17/2023</a:t>
            </a:fld>
            <a:endParaRPr lang="en-US"/>
          </a:p>
        </p:txBody>
      </p:sp>
      <p:sp>
        <p:nvSpPr>
          <p:cNvPr id="7" name="Slide Number Placeholder 6"/>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390256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6800" y="2505075"/>
            <a:ext cx="4846320" cy="3514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7888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78880" y="2505075"/>
            <a:ext cx="4846320" cy="3514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3762EC29-B8C5-4C7A-B6DA-418494D5CB21}" type="datetimeFigureOut">
              <a:rPr lang="en-US" smtClean="0"/>
              <a:t>5/17/2023</a:t>
            </a:fld>
            <a:endParaRPr lang="en-US"/>
          </a:p>
        </p:txBody>
      </p:sp>
      <p:sp>
        <p:nvSpPr>
          <p:cNvPr id="9" name="Slide Number Placeholder 8"/>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692426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3762EC29-B8C5-4C7A-B6DA-418494D5CB21}" type="datetimeFigureOut">
              <a:rPr lang="en-US" smtClean="0"/>
              <a:t>5/17/2023</a:t>
            </a:fld>
            <a:endParaRPr lang="en-US"/>
          </a:p>
        </p:txBody>
      </p:sp>
      <p:sp>
        <p:nvSpPr>
          <p:cNvPr id="5" name="Slide Number Placeholder 4"/>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81093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3762EC29-B8C5-4C7A-B6DA-418494D5CB21}" type="datetimeFigureOut">
              <a:rPr lang="en-US" smtClean="0"/>
              <a:t>5/17/2023</a:t>
            </a:fld>
            <a:endParaRPr lang="en-US"/>
          </a:p>
        </p:txBody>
      </p:sp>
      <p:sp>
        <p:nvSpPr>
          <p:cNvPr id="4" name="Slide Number Placeholder 3"/>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235120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7467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09600" y="838200"/>
            <a:ext cx="6172200" cy="5181601"/>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24802"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979593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0"/>
            <a:ext cx="7239000" cy="6858000"/>
          </a:xfrm>
          <a:solidFill>
            <a:schemeClr val="bg1"/>
          </a:solidFill>
        </p:spPr>
        <p:txBody>
          <a:bodyPr tIns="36576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24801"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p:cNvSpPr/>
          <p:nvPr/>
        </p:nvSpPr>
        <p:spPr>
          <a:xfrm>
            <a:off x="7239000" y="0"/>
            <a:ext cx="228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411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304800"/>
            <a:ext cx="10058400" cy="114300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66800" y="1676400"/>
            <a:ext cx="100584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070918" y="6392562"/>
            <a:ext cx="7082481" cy="180976"/>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Add a footer</a:t>
            </a:r>
          </a:p>
        </p:txBody>
      </p:sp>
      <p:sp>
        <p:nvSpPr>
          <p:cNvPr id="4" name="Date Placeholder 3"/>
          <p:cNvSpPr>
            <a:spLocks noGrp="1"/>
          </p:cNvSpPr>
          <p:nvPr>
            <p:ph type="dt" sz="half" idx="2"/>
          </p:nvPr>
        </p:nvSpPr>
        <p:spPr>
          <a:xfrm>
            <a:off x="8534400" y="6392562"/>
            <a:ext cx="12954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3762EC29-B8C5-4C7A-B6DA-418494D5CB21}" type="datetimeFigureOut">
              <a:rPr lang="en-US" smtClean="0"/>
              <a:pPr/>
              <a:t>5/17/2023</a:t>
            </a:fld>
            <a:endParaRPr lang="en-US"/>
          </a:p>
        </p:txBody>
      </p:sp>
      <p:sp>
        <p:nvSpPr>
          <p:cNvPr id="6" name="Slide Number Placeholder 5"/>
          <p:cNvSpPr>
            <a:spLocks noGrp="1"/>
          </p:cNvSpPr>
          <p:nvPr>
            <p:ph type="sldNum" sz="quarter" idx="4"/>
          </p:nvPr>
        </p:nvSpPr>
        <p:spPr>
          <a:xfrm>
            <a:off x="10058400" y="6392562"/>
            <a:ext cx="10668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F9043838-BFF5-400C-B067-3DF4A5F395D6}" type="slidenum">
              <a:rPr lang="en-US" smtClean="0"/>
              <a:pPr/>
              <a:t>‹#›</a:t>
            </a:fld>
            <a:endParaRPr lang="en-US"/>
          </a:p>
        </p:txBody>
      </p:sp>
    </p:spTree>
    <p:extLst>
      <p:ext uri="{BB962C8B-B14F-4D97-AF65-F5344CB8AC3E}">
        <p14:creationId xmlns:p14="http://schemas.microsoft.com/office/powerpoint/2010/main" val="2569209519"/>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1200"/>
        </a:spcBef>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Font typeface="Arial" panose="020B0604020202020204" pitchFamily="34" charset="0"/>
        <a:buChar char="•"/>
        <a:defRPr sz="1800" kern="1200">
          <a:solidFill>
            <a:schemeClr val="tx1"/>
          </a:solidFill>
          <a:latin typeface="+mn-lt"/>
          <a:ea typeface="+mn-ea"/>
          <a:cs typeface="+mn-cs"/>
        </a:defRPr>
      </a:lvl3pPr>
      <a:lvl4pPr marL="10515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5pPr>
      <a:lvl6pPr marL="160020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6pPr>
      <a:lvl7pPr marL="187452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7pPr>
      <a:lvl8pPr marL="214884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8pPr>
      <a:lvl9pPr marL="24231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swar/nba_api" TargetMode="External"/><Relationship Id="rId2" Type="http://schemas.openxmlformats.org/officeDocument/2006/relationships/image" Target="../media/image4.jpeg"/><Relationship Id="rId1" Type="http://schemas.openxmlformats.org/officeDocument/2006/relationships/slideLayout" Target="../slideLayouts/slideLayout9.xml"/><Relationship Id="rId4" Type="http://schemas.openxmlformats.org/officeDocument/2006/relationships/hyperlink" Target="https://github.com/jcarmfran" TargetMode="Externa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swar/nba_api"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war/nba_api" TargetMode="External"/><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638800" y="304801"/>
            <a:ext cx="5486400" cy="3124199"/>
          </a:xfrm>
        </p:spPr>
        <p:txBody>
          <a:bodyPr>
            <a:normAutofit/>
          </a:bodyPr>
          <a:lstStyle/>
          <a:p>
            <a:r>
              <a:rPr lang="en-US" dirty="0"/>
              <a:t>Analyzing NBA Shooting Trends: A Season in Review</a:t>
            </a:r>
          </a:p>
        </p:txBody>
      </p:sp>
      <p:sp>
        <p:nvSpPr>
          <p:cNvPr id="3" name="Subtitle 2"/>
          <p:cNvSpPr>
            <a:spLocks noGrp="1"/>
          </p:cNvSpPr>
          <p:nvPr>
            <p:ph type="subTitle" idx="1"/>
          </p:nvPr>
        </p:nvSpPr>
        <p:spPr>
          <a:xfrm>
            <a:off x="5638800" y="3429000"/>
            <a:ext cx="5486400" cy="914400"/>
          </a:xfrm>
        </p:spPr>
        <p:txBody>
          <a:bodyPr/>
          <a:lstStyle/>
          <a:p>
            <a:r>
              <a:rPr lang="en-US" dirty="0"/>
              <a:t>An analysis on shooting trends found throughout the course of an NBA season</a:t>
            </a:r>
          </a:p>
        </p:txBody>
      </p:sp>
    </p:spTree>
    <p:extLst>
      <p:ext uri="{BB962C8B-B14F-4D97-AF65-F5344CB8AC3E}">
        <p14:creationId xmlns:p14="http://schemas.microsoft.com/office/powerpoint/2010/main" val="576090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800" y="457200"/>
            <a:ext cx="3657600" cy="2514600"/>
          </a:xfrm>
        </p:spPr>
        <p:txBody>
          <a:bodyPr>
            <a:normAutofit fontScale="90000"/>
          </a:bodyPr>
          <a:lstStyle/>
          <a:p>
            <a:r>
              <a:rPr lang="en-US" dirty="0"/>
              <a:t>Q3. </a:t>
            </a:r>
            <a:br>
              <a:rPr lang="en-US" dirty="0"/>
            </a:br>
            <a:r>
              <a:rPr lang="en-US" dirty="0"/>
              <a:t>Are there league wide FT% patterns throughout the course of a season?</a:t>
            </a:r>
          </a:p>
        </p:txBody>
      </p:sp>
      <p:sp>
        <p:nvSpPr>
          <p:cNvPr id="4" name="Text Placeholder 3"/>
          <p:cNvSpPr>
            <a:spLocks noGrp="1"/>
          </p:cNvSpPr>
          <p:nvPr>
            <p:ph type="body" sz="half" idx="2"/>
          </p:nvPr>
        </p:nvSpPr>
        <p:spPr/>
        <p:txBody>
          <a:bodyPr>
            <a:normAutofit lnSpcReduction="10000"/>
          </a:bodyPr>
          <a:lstStyle/>
          <a:p>
            <a:r>
              <a:rPr lang="en-US" dirty="0"/>
              <a:t>The plots to the left indicate that if there is a trend to be observed as far as FT% conversion rate is concerned, it is only a gradual increase of the conversion rate of FT attempts as the season progresses.</a:t>
            </a:r>
          </a:p>
        </p:txBody>
      </p:sp>
      <p:sp>
        <p:nvSpPr>
          <p:cNvPr id="11" name="TextBox 10">
            <a:extLst>
              <a:ext uri="{FF2B5EF4-FFF2-40B4-BE49-F238E27FC236}">
                <a16:creationId xmlns:a16="http://schemas.microsoft.com/office/drawing/2014/main" id="{2E59DACD-E33F-5F2E-399A-CF1E44A61B6B}"/>
              </a:ext>
            </a:extLst>
          </p:cNvPr>
          <p:cNvSpPr txBox="1"/>
          <p:nvPr/>
        </p:nvSpPr>
        <p:spPr>
          <a:xfrm>
            <a:off x="4648200" y="560338"/>
            <a:ext cx="2514599" cy="2308324"/>
          </a:xfrm>
          <a:prstGeom prst="rect">
            <a:avLst/>
          </a:prstGeom>
          <a:noFill/>
        </p:spPr>
        <p:txBody>
          <a:bodyPr wrap="square" rtlCol="0">
            <a:spAutoFit/>
          </a:bodyPr>
          <a:lstStyle/>
          <a:p>
            <a:r>
              <a:rPr lang="en-US" dirty="0"/>
              <a:t>Joint plot of daily FT% throughout the course of the season</a:t>
            </a:r>
          </a:p>
          <a:p>
            <a:pPr marL="342900" indent="-342900">
              <a:buAutoNum type="arabicPeriod"/>
            </a:pPr>
            <a:r>
              <a:rPr lang="en-US" dirty="0"/>
              <a:t>Normal distribution</a:t>
            </a:r>
          </a:p>
          <a:p>
            <a:pPr marL="342900" indent="-342900">
              <a:buAutoNum type="arabicPeriod"/>
            </a:pPr>
            <a:r>
              <a:rPr lang="en-US" dirty="0"/>
              <a:t>Regression line indicating upward tendency as season progresses</a:t>
            </a:r>
          </a:p>
        </p:txBody>
      </p:sp>
      <p:sp>
        <p:nvSpPr>
          <p:cNvPr id="12" name="TextBox 11">
            <a:extLst>
              <a:ext uri="{FF2B5EF4-FFF2-40B4-BE49-F238E27FC236}">
                <a16:creationId xmlns:a16="http://schemas.microsoft.com/office/drawing/2014/main" id="{3C31EBA4-6D34-9376-05B7-71198371A2F2}"/>
              </a:ext>
            </a:extLst>
          </p:cNvPr>
          <p:cNvSpPr txBox="1"/>
          <p:nvPr/>
        </p:nvSpPr>
        <p:spPr>
          <a:xfrm>
            <a:off x="4591862" y="4703828"/>
            <a:ext cx="2627273" cy="923330"/>
          </a:xfrm>
          <a:prstGeom prst="rect">
            <a:avLst/>
          </a:prstGeom>
          <a:noFill/>
        </p:spPr>
        <p:txBody>
          <a:bodyPr wrap="square" rtlCol="0">
            <a:spAutoFit/>
          </a:bodyPr>
          <a:lstStyle/>
          <a:p>
            <a:r>
              <a:rPr lang="en-US" dirty="0"/>
              <a:t>Joint plot excluding anomalous low FT% scoring days</a:t>
            </a:r>
          </a:p>
        </p:txBody>
      </p:sp>
      <p:pic>
        <p:nvPicPr>
          <p:cNvPr id="5" name="Picture 4" descr="A picture containing text, diagram, line&#10;&#10;Description automatically generated">
            <a:extLst>
              <a:ext uri="{FF2B5EF4-FFF2-40B4-BE49-F238E27FC236}">
                <a16:creationId xmlns:a16="http://schemas.microsoft.com/office/drawing/2014/main" id="{B5BEF8EA-8D84-D2F5-6D2B-85F28DEB6D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655" y="58439"/>
            <a:ext cx="4063702" cy="3370562"/>
          </a:xfrm>
          <a:prstGeom prst="rect">
            <a:avLst/>
          </a:prstGeom>
        </p:spPr>
      </p:pic>
      <p:pic>
        <p:nvPicPr>
          <p:cNvPr id="2050" name="Picture 2">
            <a:extLst>
              <a:ext uri="{FF2B5EF4-FFF2-40B4-BE49-F238E27FC236}">
                <a16:creationId xmlns:a16="http://schemas.microsoft.com/office/drawing/2014/main" id="{6D0FA55B-B93B-8E3C-7878-CDEC437F4D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655" y="3505200"/>
            <a:ext cx="4063702" cy="3320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8170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28600"/>
            <a:ext cx="10058400" cy="762000"/>
          </a:xfrm>
        </p:spPr>
        <p:txBody>
          <a:bodyPr/>
          <a:lstStyle/>
          <a:p>
            <a:r>
              <a:rPr lang="en-US" dirty="0"/>
              <a:t>Conclusions</a:t>
            </a:r>
          </a:p>
        </p:txBody>
      </p:sp>
      <p:sp>
        <p:nvSpPr>
          <p:cNvPr id="3" name="Content Placeholder 2">
            <a:extLst>
              <a:ext uri="{FF2B5EF4-FFF2-40B4-BE49-F238E27FC236}">
                <a16:creationId xmlns:a16="http://schemas.microsoft.com/office/drawing/2014/main" id="{F7CA4685-6291-E07E-2237-49DD64D8921F}"/>
              </a:ext>
            </a:extLst>
          </p:cNvPr>
          <p:cNvSpPr>
            <a:spLocks noGrp="1"/>
          </p:cNvSpPr>
          <p:nvPr>
            <p:ph idx="1"/>
          </p:nvPr>
        </p:nvSpPr>
        <p:spPr>
          <a:xfrm>
            <a:off x="1066800" y="1371600"/>
            <a:ext cx="10058400" cy="4648200"/>
          </a:xfrm>
        </p:spPr>
        <p:txBody>
          <a:bodyPr>
            <a:normAutofit fontScale="85000" lnSpcReduction="10000"/>
          </a:bodyPr>
          <a:lstStyle/>
          <a:p>
            <a:pPr marL="457200" indent="-457200">
              <a:buFont typeface="+mj-lt"/>
              <a:buAutoNum type="arabicPeriod"/>
            </a:pPr>
            <a:r>
              <a:rPr lang="en-US" dirty="0"/>
              <a:t>Q1 A+B: Are there league-wide shooting patterns that develop over the course the season?</a:t>
            </a:r>
          </a:p>
          <a:p>
            <a:pPr lvl="1"/>
            <a:r>
              <a:rPr lang="en-US" dirty="0"/>
              <a:t>Yes, there is a noticeable trend where players tend to make a higher proportion of their shots as the season progresses. Though two-points shot percentage increased, the most noticeable increase in shot conversion could be seen in three-point attempts.</a:t>
            </a:r>
          </a:p>
          <a:p>
            <a:pPr marL="457200" indent="-457200">
              <a:buFont typeface="+mj-lt"/>
              <a:buAutoNum type="arabicPeriod"/>
            </a:pPr>
            <a:r>
              <a:rPr lang="en-US" dirty="0"/>
              <a:t>Q2: Is the notion of “streaky” players in the NBA outdated?</a:t>
            </a:r>
          </a:p>
          <a:p>
            <a:pPr lvl="1"/>
            <a:r>
              <a:rPr lang="en-US" dirty="0"/>
              <a:t>There is reason to believe that some players do indeed exhibit a tendency to be erratic in their 3PT%.</a:t>
            </a:r>
          </a:p>
          <a:p>
            <a:pPr lvl="1"/>
            <a:r>
              <a:rPr lang="en-US" dirty="0"/>
              <a:t>More analysis needed on this question as methodology could be improved.</a:t>
            </a:r>
          </a:p>
          <a:p>
            <a:pPr marL="457200" indent="-457200">
              <a:buFont typeface="+mj-lt"/>
              <a:buAutoNum type="arabicPeriod"/>
            </a:pPr>
            <a:r>
              <a:rPr lang="en-US" dirty="0"/>
              <a:t>Q3: Are there league-wide free-throw patterns that develop over the course the season?</a:t>
            </a:r>
          </a:p>
          <a:p>
            <a:pPr lvl="1"/>
            <a:r>
              <a:rPr lang="en-US" dirty="0"/>
              <a:t>The conversion rate of free-throws does increase throughout the course of the season does seem to increase, albeit it very small.</a:t>
            </a:r>
          </a:p>
          <a:p>
            <a:pPr marL="457200" indent="-457200">
              <a:buFont typeface="+mj-lt"/>
              <a:buAutoNum type="arabicPeriod"/>
            </a:pPr>
            <a:r>
              <a:rPr lang="en-US" dirty="0"/>
              <a:t>As a general rule of thumb, you should expect players to shoot better as the season progresses.  </a:t>
            </a:r>
          </a:p>
        </p:txBody>
      </p:sp>
    </p:spTree>
    <p:extLst>
      <p:ext uri="{BB962C8B-B14F-4D97-AF65-F5344CB8AC3E}">
        <p14:creationId xmlns:p14="http://schemas.microsoft.com/office/powerpoint/2010/main" val="2168501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28600"/>
            <a:ext cx="10058400" cy="762000"/>
          </a:xfrm>
        </p:spPr>
        <p:txBody>
          <a:bodyPr/>
          <a:lstStyle/>
          <a:p>
            <a:r>
              <a:rPr lang="en-US" dirty="0"/>
              <a:t>Next Steps</a:t>
            </a:r>
          </a:p>
        </p:txBody>
      </p:sp>
      <p:sp>
        <p:nvSpPr>
          <p:cNvPr id="3" name="Content Placeholder 2">
            <a:extLst>
              <a:ext uri="{FF2B5EF4-FFF2-40B4-BE49-F238E27FC236}">
                <a16:creationId xmlns:a16="http://schemas.microsoft.com/office/drawing/2014/main" id="{F7CA4685-6291-E07E-2237-49DD64D8921F}"/>
              </a:ext>
            </a:extLst>
          </p:cNvPr>
          <p:cNvSpPr>
            <a:spLocks noGrp="1"/>
          </p:cNvSpPr>
          <p:nvPr>
            <p:ph idx="1"/>
          </p:nvPr>
        </p:nvSpPr>
        <p:spPr>
          <a:xfrm>
            <a:off x="1066800" y="1295400"/>
            <a:ext cx="10058400" cy="4724400"/>
          </a:xfrm>
        </p:spPr>
        <p:txBody>
          <a:bodyPr>
            <a:normAutofit/>
          </a:bodyPr>
          <a:lstStyle/>
          <a:p>
            <a:r>
              <a:rPr lang="en-US" dirty="0"/>
              <a:t>Continue collecting the box scores of previous seasons to further determine if this trend is something we can rely on happening every season.</a:t>
            </a:r>
          </a:p>
          <a:p>
            <a:r>
              <a:rPr lang="en-US" dirty="0"/>
              <a:t>Reassess two-point attempts with categorized distances from the basket.</a:t>
            </a:r>
          </a:p>
          <a:p>
            <a:r>
              <a:rPr lang="en-US" dirty="0"/>
              <a:t>Develop a better model to categorize who has been labeled “streaky”.</a:t>
            </a:r>
          </a:p>
          <a:p>
            <a:r>
              <a:rPr lang="en-US" dirty="0"/>
              <a:t>Formulate a model that helps gauge if a shooter is likely to hit their next shot given the success/failure of their most recent attempts (in game streakiness).</a:t>
            </a:r>
          </a:p>
          <a:p>
            <a:r>
              <a:rPr lang="en-US" dirty="0"/>
              <a:t>Develop a more robust data pipeline</a:t>
            </a:r>
          </a:p>
          <a:p>
            <a:pPr lvl="1"/>
            <a:r>
              <a:rPr lang="en-US" dirty="0"/>
              <a:t>Python </a:t>
            </a:r>
            <a:r>
              <a:rPr lang="en-US" dirty="0">
                <a:sym typeface="Wingdings" panose="05000000000000000000" pitchFamily="2" charset="2"/>
              </a:rPr>
              <a:t> API  </a:t>
            </a:r>
            <a:r>
              <a:rPr lang="en-US" dirty="0"/>
              <a:t>Data </a:t>
            </a:r>
            <a:r>
              <a:rPr lang="en-US" dirty="0">
                <a:sym typeface="Wingdings" panose="05000000000000000000" pitchFamily="2" charset="2"/>
              </a:rPr>
              <a:t> SQL  Processing</a:t>
            </a:r>
          </a:p>
        </p:txBody>
      </p:sp>
    </p:spTree>
    <p:extLst>
      <p:ext uri="{BB962C8B-B14F-4D97-AF65-F5344CB8AC3E}">
        <p14:creationId xmlns:p14="http://schemas.microsoft.com/office/powerpoint/2010/main" val="3060551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Wood-paneled basketball gym"/>
          <p:cNvPicPr>
            <a:picLocks noGrp="1" noChangeAspect="1"/>
          </p:cNvPicPr>
          <p:nvPr>
            <p:ph type="pic" idx="1"/>
          </p:nvPr>
        </p:nvPicPr>
        <p:blipFill>
          <a:blip r:embed="rId2">
            <a:extLst>
              <a:ext uri="{28A0092B-C50C-407E-A947-70E740481C1C}">
                <a14:useLocalDpi xmlns:a14="http://schemas.microsoft.com/office/drawing/2010/main" val="0"/>
              </a:ext>
            </a:extLst>
          </a:blip>
          <a:srcRect/>
          <a:stretch/>
        </p:blipFill>
        <p:spPr>
          <a:xfrm>
            <a:off x="0" y="0"/>
            <a:ext cx="7391400" cy="6858000"/>
          </a:xfrm>
        </p:spPr>
      </p:pic>
      <p:sp>
        <p:nvSpPr>
          <p:cNvPr id="6" name="Rounded Rectangle 5" hidden="1"/>
          <p:cNvSpPr/>
          <p:nvPr/>
        </p:nvSpPr>
        <p:spPr>
          <a:xfrm>
            <a:off x="12344400" y="152400"/>
            <a:ext cx="1295400" cy="6553200"/>
          </a:xfrm>
          <a:prstGeom prst="roundRect">
            <a:avLst>
              <a:gd name="adj" fmla="val 9717"/>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200" b="1" i="1" dirty="0">
                <a:latin typeface="Arial" pitchFamily="34" charset="0"/>
                <a:cs typeface="Arial" pitchFamily="34" charset="0"/>
              </a:rPr>
              <a:t>NOTE:</a:t>
            </a:r>
          </a:p>
          <a:p>
            <a:r>
              <a:rPr lang="en-US" sz="1200" i="1" dirty="0">
                <a:latin typeface="Arial" pitchFamily="34" charset="0"/>
                <a:cs typeface="Arial" pitchFamily="34" charset="0"/>
              </a:rPr>
              <a:t>To change images on this slide, select a picture and delete it. Then click the Insert Picture icon</a:t>
            </a:r>
          </a:p>
          <a:p>
            <a:r>
              <a:rPr lang="en-US" sz="1200" i="1" dirty="0">
                <a:latin typeface="Arial" pitchFamily="34" charset="0"/>
                <a:cs typeface="Arial" pitchFamily="34" charset="0"/>
              </a:rPr>
              <a:t>in the placeholder to insert your own image.</a:t>
            </a:r>
          </a:p>
        </p:txBody>
      </p:sp>
      <p:sp>
        <p:nvSpPr>
          <p:cNvPr id="8" name="TextBox 7">
            <a:extLst>
              <a:ext uri="{FF2B5EF4-FFF2-40B4-BE49-F238E27FC236}">
                <a16:creationId xmlns:a16="http://schemas.microsoft.com/office/drawing/2014/main" id="{0D3DDA61-3615-1176-CA52-7F5F9E3FF554}"/>
              </a:ext>
            </a:extLst>
          </p:cNvPr>
          <p:cNvSpPr txBox="1"/>
          <p:nvPr/>
        </p:nvSpPr>
        <p:spPr>
          <a:xfrm>
            <a:off x="7848600" y="1351508"/>
            <a:ext cx="3657600" cy="4154984"/>
          </a:xfrm>
          <a:prstGeom prst="rect">
            <a:avLst/>
          </a:prstGeom>
          <a:noFill/>
        </p:spPr>
        <p:txBody>
          <a:bodyPr wrap="square" rtlCol="0">
            <a:spAutoFit/>
          </a:bodyPr>
          <a:lstStyle/>
          <a:p>
            <a:pPr marL="342900" indent="-342900">
              <a:buFont typeface="+mj-lt"/>
              <a:buAutoNum type="arabicPeriod"/>
            </a:pPr>
            <a:r>
              <a:rPr lang="en-US" sz="2400" dirty="0"/>
              <a:t>Tools and resources</a:t>
            </a:r>
          </a:p>
          <a:p>
            <a:pPr marL="342900" indent="-342900">
              <a:buFont typeface="+mj-lt"/>
              <a:buAutoNum type="arabicPeriod"/>
            </a:pPr>
            <a:r>
              <a:rPr lang="en-US" sz="2400" dirty="0"/>
              <a:t>Questions and hypothesis</a:t>
            </a:r>
          </a:p>
          <a:p>
            <a:pPr marL="342900" indent="-342900">
              <a:buFont typeface="+mj-lt"/>
              <a:buAutoNum type="arabicPeriod"/>
            </a:pPr>
            <a:r>
              <a:rPr lang="en-US" sz="2400" dirty="0"/>
              <a:t>Approach and analysis</a:t>
            </a:r>
          </a:p>
          <a:p>
            <a:pPr marL="342900" indent="-342900">
              <a:buFont typeface="+mj-lt"/>
              <a:buAutoNum type="arabicPeriod"/>
            </a:pPr>
            <a:r>
              <a:rPr lang="en-US" sz="2400" dirty="0"/>
              <a:t>Technical challenges</a:t>
            </a:r>
          </a:p>
          <a:p>
            <a:pPr marL="342900" indent="-342900">
              <a:buFont typeface="+mj-lt"/>
              <a:buAutoNum type="arabicPeriod"/>
            </a:pPr>
            <a:r>
              <a:rPr lang="en-US" sz="2400" dirty="0"/>
              <a:t>Two-point progression</a:t>
            </a:r>
          </a:p>
          <a:p>
            <a:pPr marL="342900" indent="-342900">
              <a:buFont typeface="+mj-lt"/>
              <a:buAutoNum type="arabicPeriod"/>
            </a:pPr>
            <a:r>
              <a:rPr lang="en-US" sz="2400" dirty="0"/>
              <a:t>Three-point progression</a:t>
            </a:r>
          </a:p>
          <a:p>
            <a:pPr marL="342900" indent="-342900">
              <a:buFont typeface="+mj-lt"/>
              <a:buAutoNum type="arabicPeriod"/>
            </a:pPr>
            <a:r>
              <a:rPr lang="en-US" sz="2400" dirty="0"/>
              <a:t>Player streakiness</a:t>
            </a:r>
          </a:p>
          <a:p>
            <a:pPr marL="342900" indent="-342900">
              <a:buFont typeface="+mj-lt"/>
              <a:buAutoNum type="arabicPeriod"/>
            </a:pPr>
            <a:r>
              <a:rPr lang="en-US" sz="2400" dirty="0"/>
              <a:t>Free-throw progression</a:t>
            </a:r>
          </a:p>
          <a:p>
            <a:pPr marL="342900" indent="-342900">
              <a:buFont typeface="+mj-lt"/>
              <a:buAutoNum type="arabicPeriod"/>
            </a:pPr>
            <a:r>
              <a:rPr lang="en-US" sz="2400" dirty="0"/>
              <a:t>Conclusions and next steps</a:t>
            </a:r>
          </a:p>
        </p:txBody>
      </p:sp>
    </p:spTree>
    <p:extLst>
      <p:ext uri="{BB962C8B-B14F-4D97-AF65-F5344CB8AC3E}">
        <p14:creationId xmlns:p14="http://schemas.microsoft.com/office/powerpoint/2010/main" val="3053388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800" y="838200"/>
            <a:ext cx="3657600" cy="1981200"/>
          </a:xfrm>
        </p:spPr>
        <p:txBody>
          <a:bodyPr anchor="b">
            <a:normAutofit/>
          </a:bodyPr>
          <a:lstStyle/>
          <a:p>
            <a:r>
              <a:rPr lang="en-US" dirty="0"/>
              <a:t>Tools and resources</a:t>
            </a:r>
          </a:p>
        </p:txBody>
      </p:sp>
      <p:pic>
        <p:nvPicPr>
          <p:cNvPr id="5" name="Picture 4" descr="Computer script on a screen">
            <a:extLst>
              <a:ext uri="{FF2B5EF4-FFF2-40B4-BE49-F238E27FC236}">
                <a16:creationId xmlns:a16="http://schemas.microsoft.com/office/drawing/2014/main" id="{79FDC463-C0A4-91DA-BB0A-0F99239C4FFD}"/>
              </a:ext>
            </a:extLst>
          </p:cNvPr>
          <p:cNvPicPr>
            <a:picLocks noChangeAspect="1"/>
          </p:cNvPicPr>
          <p:nvPr/>
        </p:nvPicPr>
        <p:blipFill rotWithShape="1">
          <a:blip r:embed="rId2"/>
          <a:srcRect r="29541" b="-1"/>
          <a:stretch/>
        </p:blipFill>
        <p:spPr>
          <a:xfrm>
            <a:off x="20" y="10"/>
            <a:ext cx="7391380" cy="6857990"/>
          </a:xfrm>
          <a:prstGeom prst="rect">
            <a:avLst/>
          </a:prstGeom>
          <a:noFill/>
        </p:spPr>
      </p:pic>
      <p:sp>
        <p:nvSpPr>
          <p:cNvPr id="3" name="Content Placeholder 2"/>
          <p:cNvSpPr>
            <a:spLocks noGrp="1"/>
          </p:cNvSpPr>
          <p:nvPr>
            <p:ph type="body" sz="half" idx="2"/>
          </p:nvPr>
        </p:nvSpPr>
        <p:spPr>
          <a:xfrm>
            <a:off x="7924800" y="3048000"/>
            <a:ext cx="3962399" cy="2971800"/>
          </a:xfrm>
        </p:spPr>
        <p:txBody>
          <a:bodyPr>
            <a:normAutofit fontScale="92500" lnSpcReduction="10000"/>
          </a:bodyPr>
          <a:lstStyle/>
          <a:p>
            <a:r>
              <a:rPr lang="en-US" dirty="0"/>
              <a:t>Data source</a:t>
            </a:r>
          </a:p>
          <a:p>
            <a:pPr marL="800100" lvl="1" indent="-342900">
              <a:buFont typeface="Arial" panose="020B0604020202020204" pitchFamily="34" charset="0"/>
              <a:buChar char="•"/>
            </a:pPr>
            <a:r>
              <a:rPr lang="en-US" sz="2400" dirty="0"/>
              <a:t>NBA.com via </a:t>
            </a:r>
            <a:r>
              <a:rPr lang="en-US" sz="2400" dirty="0">
                <a:solidFill>
                  <a:schemeClr val="accent4">
                    <a:lumMod val="75000"/>
                    <a:lumOff val="25000"/>
                  </a:schemeClr>
                </a:solidFill>
                <a:hlinkClick r:id="rId3">
                  <a:extLst>
                    <a:ext uri="{A12FA001-AC4F-418D-AE19-62706E023703}">
                      <ahyp:hlinkClr xmlns:ahyp="http://schemas.microsoft.com/office/drawing/2018/hyperlinkcolor" val="tx"/>
                    </a:ext>
                  </a:extLst>
                </a:hlinkClick>
              </a:rPr>
              <a:t>nba_api</a:t>
            </a:r>
            <a:endParaRPr lang="en-US" sz="2400" dirty="0">
              <a:solidFill>
                <a:schemeClr val="accent4">
                  <a:lumMod val="75000"/>
                  <a:lumOff val="25000"/>
                </a:schemeClr>
              </a:solidFill>
            </a:endParaRPr>
          </a:p>
          <a:p>
            <a:r>
              <a:rPr lang="en-US" dirty="0"/>
              <a:t>Packages</a:t>
            </a:r>
          </a:p>
          <a:p>
            <a:pPr marL="800100" lvl="1" indent="-342900">
              <a:buFont typeface="Arial" panose="020B0604020202020204" pitchFamily="34" charset="0"/>
              <a:buChar char="•"/>
            </a:pPr>
            <a:r>
              <a:rPr lang="en-US" sz="2400" dirty="0"/>
              <a:t>Pandas</a:t>
            </a:r>
          </a:p>
          <a:p>
            <a:pPr marL="800100" lvl="1" indent="-342900">
              <a:buFont typeface="Arial" panose="020B0604020202020204" pitchFamily="34" charset="0"/>
              <a:buChar char="•"/>
            </a:pPr>
            <a:r>
              <a:rPr lang="en-US" sz="2400" dirty="0"/>
              <a:t>Seaborn</a:t>
            </a:r>
          </a:p>
          <a:p>
            <a:r>
              <a:rPr lang="en-US" dirty="0"/>
              <a:t>Project source code</a:t>
            </a:r>
          </a:p>
          <a:p>
            <a:pPr marL="800100" lvl="1" indent="-342900">
              <a:buFont typeface="Arial" panose="020B0604020202020204" pitchFamily="34" charset="0"/>
              <a:buChar char="•"/>
            </a:pPr>
            <a:r>
              <a:rPr lang="en-US" sz="2400" dirty="0">
                <a:solidFill>
                  <a:schemeClr val="accent4">
                    <a:lumMod val="75000"/>
                    <a:lumOff val="25000"/>
                  </a:schemeClr>
                </a:solidFill>
                <a:hlinkClick r:id="rId4">
                  <a:extLst>
                    <a:ext uri="{A12FA001-AC4F-418D-AE19-62706E023703}">
                      <ahyp:hlinkClr xmlns:ahyp="http://schemas.microsoft.com/office/drawing/2018/hyperlinkcolor" val="tx"/>
                    </a:ext>
                  </a:extLst>
                </a:hlinkClick>
              </a:rPr>
              <a:t>github/jcarmfran</a:t>
            </a:r>
            <a:endParaRPr lang="en-US" sz="4400" dirty="0">
              <a:solidFill>
                <a:schemeClr val="accent4">
                  <a:lumMod val="75000"/>
                  <a:lumOff val="25000"/>
                </a:schemeClr>
              </a:solidFill>
            </a:endParaRPr>
          </a:p>
          <a:p>
            <a:pPr marL="800100" lvl="1" indent="-342900">
              <a:buFont typeface="Arial" panose="020B0604020202020204" pitchFamily="34" charset="0"/>
              <a:buChar char="•"/>
            </a:pPr>
            <a:endParaRPr lang="en-US" sz="2400" dirty="0"/>
          </a:p>
        </p:txBody>
      </p:sp>
    </p:spTree>
    <p:extLst>
      <p:ext uri="{BB962C8B-B14F-4D97-AF65-F5344CB8AC3E}">
        <p14:creationId xmlns:p14="http://schemas.microsoft.com/office/powerpoint/2010/main" val="2905083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04800"/>
            <a:ext cx="10058400" cy="1143000"/>
          </a:xfrm>
        </p:spPr>
        <p:txBody>
          <a:bodyPr/>
          <a:lstStyle/>
          <a:p>
            <a:r>
              <a:rPr lang="en-US" dirty="0"/>
              <a:t>Approach and Analysis</a:t>
            </a:r>
          </a:p>
        </p:txBody>
      </p:sp>
      <p:sp>
        <p:nvSpPr>
          <p:cNvPr id="3" name="Content Placeholder 2"/>
          <p:cNvSpPr>
            <a:spLocks noGrp="1"/>
          </p:cNvSpPr>
          <p:nvPr>
            <p:ph idx="1"/>
          </p:nvPr>
        </p:nvSpPr>
        <p:spPr/>
        <p:txBody>
          <a:bodyPr/>
          <a:lstStyle/>
          <a:p>
            <a:r>
              <a:rPr lang="en-US" dirty="0" err="1"/>
              <a:t>Boxscore</a:t>
            </a:r>
            <a:r>
              <a:rPr lang="en-US" dirty="0"/>
              <a:t> data downloaded using </a:t>
            </a:r>
            <a:r>
              <a:rPr lang="en-US" dirty="0">
                <a:solidFill>
                  <a:schemeClr val="accent4">
                    <a:lumMod val="75000"/>
                    <a:lumOff val="25000"/>
                  </a:schemeClr>
                </a:solidFill>
                <a:hlinkClick r:id="rId2">
                  <a:extLst>
                    <a:ext uri="{A12FA001-AC4F-418D-AE19-62706E023703}">
                      <ahyp:hlinkClr xmlns:ahyp="http://schemas.microsoft.com/office/drawing/2018/hyperlinkcolor" val="tx"/>
                    </a:ext>
                  </a:extLst>
                </a:hlinkClick>
              </a:rPr>
              <a:t>nba_api</a:t>
            </a:r>
            <a:r>
              <a:rPr lang="en-US" dirty="0">
                <a:solidFill>
                  <a:schemeClr val="accent4">
                    <a:lumMod val="75000"/>
                    <a:lumOff val="25000"/>
                  </a:schemeClr>
                </a:solidFill>
              </a:rPr>
              <a:t> </a:t>
            </a:r>
            <a:r>
              <a:rPr lang="en-US" dirty="0"/>
              <a:t>and used to assess daily shooting percentage averages throughout the course of the 2022-23 NBA season </a:t>
            </a:r>
          </a:p>
          <a:p>
            <a:r>
              <a:rPr lang="en-US" dirty="0"/>
              <a:t>Seaborn will be used to help visualize data and guide inferences from gathered statistics</a:t>
            </a:r>
          </a:p>
          <a:p>
            <a:r>
              <a:rPr lang="en-US" dirty="0"/>
              <a:t>Daily average</a:t>
            </a:r>
          </a:p>
          <a:p>
            <a:endParaRPr lang="en-US" dirty="0"/>
          </a:p>
          <a:p>
            <a:endParaRPr lang="en-US" dirty="0"/>
          </a:p>
        </p:txBody>
      </p:sp>
    </p:spTree>
    <p:extLst>
      <p:ext uri="{BB962C8B-B14F-4D97-AF65-F5344CB8AC3E}">
        <p14:creationId xmlns:p14="http://schemas.microsoft.com/office/powerpoint/2010/main" val="903865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304800"/>
            <a:ext cx="10058400" cy="1143000"/>
          </a:xfrm>
        </p:spPr>
        <p:txBody>
          <a:bodyPr/>
          <a:lstStyle/>
          <a:p>
            <a:r>
              <a:rPr lang="en-US" dirty="0"/>
              <a:t>Questions and hypothesis</a:t>
            </a:r>
          </a:p>
        </p:txBody>
      </p:sp>
      <p:sp>
        <p:nvSpPr>
          <p:cNvPr id="3" name="Content Placeholder 2"/>
          <p:cNvSpPr>
            <a:spLocks noGrp="1"/>
          </p:cNvSpPr>
          <p:nvPr>
            <p:ph idx="1"/>
          </p:nvPr>
        </p:nvSpPr>
        <p:spPr/>
        <p:txBody>
          <a:bodyPr>
            <a:normAutofit fontScale="92500" lnSpcReduction="20000"/>
          </a:bodyPr>
          <a:lstStyle/>
          <a:p>
            <a:r>
              <a:rPr lang="en-US" dirty="0"/>
              <a:t>Are there shooting trends that appear as the season progresses?</a:t>
            </a:r>
          </a:p>
          <a:p>
            <a:pPr lvl="1"/>
            <a:r>
              <a:rPr lang="en-US" dirty="0"/>
              <a:t>2P%</a:t>
            </a:r>
          </a:p>
          <a:p>
            <a:pPr lvl="2"/>
            <a:r>
              <a:rPr lang="en-US" dirty="0"/>
              <a:t>Two-point percentages should stay about the same as the season progresses</a:t>
            </a:r>
          </a:p>
          <a:p>
            <a:pPr lvl="1"/>
            <a:r>
              <a:rPr lang="en-US" dirty="0"/>
              <a:t>3P%</a:t>
            </a:r>
          </a:p>
          <a:p>
            <a:pPr lvl="2"/>
            <a:r>
              <a:rPr lang="en-US" dirty="0"/>
              <a:t>Players should get more comfortable shooting threes as the season progresses, resulting in a higher proportion of shots beyond the arc to go in.</a:t>
            </a:r>
          </a:p>
          <a:p>
            <a:r>
              <a:rPr lang="en-US" dirty="0"/>
              <a:t>Is there data that can help assess if “streaky” labels of players are warranted?</a:t>
            </a:r>
          </a:p>
          <a:p>
            <a:pPr lvl="1"/>
            <a:r>
              <a:rPr lang="en-US" dirty="0"/>
              <a:t>So called “streaky” players should revert back to mean more often throughout the course of the season often enough to debunk this notion.</a:t>
            </a:r>
          </a:p>
          <a:p>
            <a:r>
              <a:rPr lang="en-US" dirty="0"/>
              <a:t>What kind of patterns should we expect as far as free-throw percentage is concerned?</a:t>
            </a:r>
          </a:p>
          <a:p>
            <a:pPr lvl="1"/>
            <a:r>
              <a:rPr lang="en-US" dirty="0"/>
              <a:t>As the season progresses, we should expect to see players convert a larger proportion of their free-throw attempts.</a:t>
            </a:r>
          </a:p>
          <a:p>
            <a:endParaRPr lang="en-US" dirty="0"/>
          </a:p>
        </p:txBody>
      </p:sp>
    </p:spTree>
    <p:extLst>
      <p:ext uri="{BB962C8B-B14F-4D97-AF65-F5344CB8AC3E}">
        <p14:creationId xmlns:p14="http://schemas.microsoft.com/office/powerpoint/2010/main" val="1659974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801" y="457200"/>
            <a:ext cx="3657600" cy="1828800"/>
          </a:xfrm>
        </p:spPr>
        <p:txBody>
          <a:bodyPr anchor="b">
            <a:normAutofit/>
          </a:bodyPr>
          <a:lstStyle/>
          <a:p>
            <a:r>
              <a:rPr lang="en-US" dirty="0"/>
              <a:t>Technical challenges</a:t>
            </a:r>
          </a:p>
        </p:txBody>
      </p:sp>
      <p:pic>
        <p:nvPicPr>
          <p:cNvPr id="5" name="Picture 4" descr="Graph">
            <a:extLst>
              <a:ext uri="{FF2B5EF4-FFF2-40B4-BE49-F238E27FC236}">
                <a16:creationId xmlns:a16="http://schemas.microsoft.com/office/drawing/2014/main" id="{DDEC548E-C5F9-5E51-2EFE-FD4942BD0A68}"/>
              </a:ext>
            </a:extLst>
          </p:cNvPr>
          <p:cNvPicPr>
            <a:picLocks noChangeAspect="1"/>
          </p:cNvPicPr>
          <p:nvPr/>
        </p:nvPicPr>
        <p:blipFill rotWithShape="1">
          <a:blip r:embed="rId2"/>
          <a:srcRect l="11381" r="22647"/>
          <a:stretch/>
        </p:blipFill>
        <p:spPr>
          <a:xfrm>
            <a:off x="20" y="10"/>
            <a:ext cx="7391380" cy="6857990"/>
          </a:xfrm>
          <a:prstGeom prst="rect">
            <a:avLst/>
          </a:prstGeom>
          <a:noFill/>
        </p:spPr>
      </p:pic>
      <p:sp>
        <p:nvSpPr>
          <p:cNvPr id="3" name="Content Placeholder 2"/>
          <p:cNvSpPr>
            <a:spLocks noGrp="1"/>
          </p:cNvSpPr>
          <p:nvPr>
            <p:ph type="body" sz="half" idx="2"/>
          </p:nvPr>
        </p:nvSpPr>
        <p:spPr>
          <a:xfrm>
            <a:off x="7772400" y="2590800"/>
            <a:ext cx="3810001" cy="3429000"/>
          </a:xfrm>
        </p:spPr>
        <p:txBody>
          <a:bodyPr>
            <a:normAutofit/>
          </a:bodyPr>
          <a:lstStyle/>
          <a:p>
            <a:pPr marL="285750" indent="-285750">
              <a:buFont typeface="Arial" panose="020B0604020202020204" pitchFamily="34" charset="0"/>
              <a:buChar char="•"/>
            </a:pPr>
            <a:r>
              <a:rPr lang="en-US" sz="1800" dirty="0"/>
              <a:t>The </a:t>
            </a:r>
            <a:r>
              <a:rPr lang="en-US" sz="1800" dirty="0">
                <a:solidFill>
                  <a:schemeClr val="accent4">
                    <a:lumMod val="75000"/>
                    <a:lumOff val="25000"/>
                  </a:schemeClr>
                </a:solidFill>
                <a:hlinkClick r:id="rId3">
                  <a:extLst>
                    <a:ext uri="{A12FA001-AC4F-418D-AE19-62706E023703}">
                      <ahyp:hlinkClr xmlns:ahyp="http://schemas.microsoft.com/office/drawing/2018/hyperlinkcolor" val="tx"/>
                    </a:ext>
                  </a:extLst>
                </a:hlinkClick>
              </a:rPr>
              <a:t>nba_api</a:t>
            </a:r>
            <a:r>
              <a:rPr lang="en-US" sz="1800" dirty="0">
                <a:solidFill>
                  <a:schemeClr val="accent4">
                    <a:lumMod val="75000"/>
                    <a:lumOff val="25000"/>
                  </a:schemeClr>
                </a:solidFill>
              </a:rPr>
              <a:t> </a:t>
            </a:r>
            <a:r>
              <a:rPr lang="en-US" sz="1800" dirty="0"/>
              <a:t>can be cumbersome to use and is still subject to typical data collection roadblocks/limitations (timeouts, temp. blocks, etc.)</a:t>
            </a:r>
          </a:p>
          <a:p>
            <a:pPr marL="285750" indent="-285750">
              <a:buFont typeface="Arial" panose="020B0604020202020204" pitchFamily="34" charset="0"/>
              <a:buChar char="•"/>
            </a:pPr>
            <a:r>
              <a:rPr lang="en-US" sz="1800" dirty="0"/>
              <a:t>Seaborn is simply a visualization tool and is limited in more in-depth statistical charting</a:t>
            </a:r>
          </a:p>
          <a:p>
            <a:pPr marL="285750" indent="-285750">
              <a:buFont typeface="Arial" panose="020B0604020202020204" pitchFamily="34" charset="0"/>
              <a:buChar char="•"/>
            </a:pPr>
            <a:r>
              <a:rPr lang="en-US" sz="1800" dirty="0"/>
              <a:t>Much of the data we are looking for has simply not been aggregated for and needs to be calculated ad-hoc</a:t>
            </a:r>
          </a:p>
        </p:txBody>
      </p:sp>
    </p:spTree>
    <p:extLst>
      <p:ext uri="{BB962C8B-B14F-4D97-AF65-F5344CB8AC3E}">
        <p14:creationId xmlns:p14="http://schemas.microsoft.com/office/powerpoint/2010/main" val="1107308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800" y="304800"/>
            <a:ext cx="3657600" cy="2667000"/>
          </a:xfrm>
        </p:spPr>
        <p:txBody>
          <a:bodyPr>
            <a:normAutofit fontScale="90000"/>
          </a:bodyPr>
          <a:lstStyle/>
          <a:p>
            <a:r>
              <a:rPr lang="en-US" dirty="0"/>
              <a:t>Q1-A.</a:t>
            </a:r>
            <a:br>
              <a:rPr lang="en-US" dirty="0"/>
            </a:br>
            <a:r>
              <a:rPr lang="en-US" dirty="0"/>
              <a:t>Are there league wide 2P% shooting patterns throughout the course of a season?</a:t>
            </a:r>
          </a:p>
        </p:txBody>
      </p:sp>
      <p:sp>
        <p:nvSpPr>
          <p:cNvPr id="4" name="Text Placeholder 3"/>
          <p:cNvSpPr>
            <a:spLocks noGrp="1"/>
          </p:cNvSpPr>
          <p:nvPr>
            <p:ph type="body" sz="half" idx="2"/>
          </p:nvPr>
        </p:nvSpPr>
        <p:spPr/>
        <p:txBody>
          <a:bodyPr>
            <a:normAutofit lnSpcReduction="10000"/>
          </a:bodyPr>
          <a:lstStyle/>
          <a:p>
            <a:pPr marL="342900" indent="-342900">
              <a:buAutoNum type="arabicPeriod"/>
            </a:pPr>
            <a:r>
              <a:rPr lang="en-US" dirty="0"/>
              <a:t>Normal distribution among percentage of two-point shot makes</a:t>
            </a:r>
          </a:p>
          <a:p>
            <a:pPr marL="342900" indent="-342900">
              <a:buAutoNum type="arabicPeriod"/>
            </a:pPr>
            <a:r>
              <a:rPr lang="en-US" dirty="0"/>
              <a:t>Upward trending regression + 7-day MA</a:t>
            </a:r>
          </a:p>
          <a:p>
            <a:pPr marL="342900" indent="-342900">
              <a:buAutoNum type="arabicPeriod"/>
            </a:pPr>
            <a:r>
              <a:rPr lang="en-US" dirty="0"/>
              <a:t>Upward trending 7-day moving average of shots made as </a:t>
            </a:r>
          </a:p>
        </p:txBody>
      </p:sp>
      <p:sp>
        <p:nvSpPr>
          <p:cNvPr id="11" name="TextBox 10">
            <a:extLst>
              <a:ext uri="{FF2B5EF4-FFF2-40B4-BE49-F238E27FC236}">
                <a16:creationId xmlns:a16="http://schemas.microsoft.com/office/drawing/2014/main" id="{2E59DACD-E33F-5F2E-399A-CF1E44A61B6B}"/>
              </a:ext>
            </a:extLst>
          </p:cNvPr>
          <p:cNvSpPr txBox="1"/>
          <p:nvPr/>
        </p:nvSpPr>
        <p:spPr>
          <a:xfrm>
            <a:off x="4837145" y="1400688"/>
            <a:ext cx="2514599" cy="923330"/>
          </a:xfrm>
          <a:prstGeom prst="rect">
            <a:avLst/>
          </a:prstGeom>
          <a:noFill/>
        </p:spPr>
        <p:txBody>
          <a:bodyPr wrap="square" rtlCol="0">
            <a:spAutoFit/>
          </a:bodyPr>
          <a:lstStyle/>
          <a:p>
            <a:r>
              <a:rPr lang="en-US" dirty="0"/>
              <a:t>Scatter plot of daily two-point shooting percentages show</a:t>
            </a:r>
          </a:p>
        </p:txBody>
      </p:sp>
      <p:sp>
        <p:nvSpPr>
          <p:cNvPr id="12" name="TextBox 11">
            <a:extLst>
              <a:ext uri="{FF2B5EF4-FFF2-40B4-BE49-F238E27FC236}">
                <a16:creationId xmlns:a16="http://schemas.microsoft.com/office/drawing/2014/main" id="{3C31EBA4-6D34-9376-05B7-71198371A2F2}"/>
              </a:ext>
            </a:extLst>
          </p:cNvPr>
          <p:cNvSpPr txBox="1"/>
          <p:nvPr/>
        </p:nvSpPr>
        <p:spPr>
          <a:xfrm>
            <a:off x="4838700" y="4880762"/>
            <a:ext cx="2514599" cy="646331"/>
          </a:xfrm>
          <a:prstGeom prst="rect">
            <a:avLst/>
          </a:prstGeom>
          <a:noFill/>
        </p:spPr>
        <p:txBody>
          <a:bodyPr wrap="square" rtlCol="0">
            <a:spAutoFit/>
          </a:bodyPr>
          <a:lstStyle/>
          <a:p>
            <a:r>
              <a:rPr lang="en-US" dirty="0"/>
              <a:t>7-day 2P% moving average</a:t>
            </a:r>
          </a:p>
        </p:txBody>
      </p:sp>
      <p:pic>
        <p:nvPicPr>
          <p:cNvPr id="7" name="Picture 6" descr="A picture containing diagram, line&#10;&#10;Description automatically generated">
            <a:extLst>
              <a:ext uri="{FF2B5EF4-FFF2-40B4-BE49-F238E27FC236}">
                <a16:creationId xmlns:a16="http://schemas.microsoft.com/office/drawing/2014/main" id="{D8299B25-F7AF-93FB-9ABC-E9273A8B95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654" y="107744"/>
            <a:ext cx="4230873" cy="3509219"/>
          </a:xfrm>
          <a:prstGeom prst="rect">
            <a:avLst/>
          </a:prstGeom>
        </p:spPr>
      </p:pic>
      <p:pic>
        <p:nvPicPr>
          <p:cNvPr id="5" name="Picture 4" descr="A picture containing screenshot, text, line, plot&#10;&#10;Description automatically generated">
            <a:extLst>
              <a:ext uri="{FF2B5EF4-FFF2-40B4-BE49-F238E27FC236}">
                <a16:creationId xmlns:a16="http://schemas.microsoft.com/office/drawing/2014/main" id="{07A05543-423C-D5DC-2C55-8D7D202320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823" y="3634117"/>
            <a:ext cx="4226704" cy="3139620"/>
          </a:xfrm>
          <a:prstGeom prst="rect">
            <a:avLst/>
          </a:prstGeom>
        </p:spPr>
      </p:pic>
    </p:spTree>
    <p:extLst>
      <p:ext uri="{BB962C8B-B14F-4D97-AF65-F5344CB8AC3E}">
        <p14:creationId xmlns:p14="http://schemas.microsoft.com/office/powerpoint/2010/main" val="1949577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800" y="228600"/>
            <a:ext cx="3657600" cy="2743200"/>
          </a:xfrm>
        </p:spPr>
        <p:txBody>
          <a:bodyPr>
            <a:normAutofit fontScale="90000"/>
          </a:bodyPr>
          <a:lstStyle/>
          <a:p>
            <a:r>
              <a:rPr lang="en-US" dirty="0"/>
              <a:t>Q1-B. </a:t>
            </a:r>
            <a:br>
              <a:rPr lang="en-US" dirty="0"/>
            </a:br>
            <a:r>
              <a:rPr lang="en-US" dirty="0"/>
              <a:t>Are there league wide 3P% shooting patterns throughout the course of a season?</a:t>
            </a:r>
          </a:p>
        </p:txBody>
      </p:sp>
      <p:sp>
        <p:nvSpPr>
          <p:cNvPr id="4" name="Text Placeholder 3"/>
          <p:cNvSpPr>
            <a:spLocks noGrp="1"/>
          </p:cNvSpPr>
          <p:nvPr>
            <p:ph type="body" sz="half" idx="2"/>
          </p:nvPr>
        </p:nvSpPr>
        <p:spPr/>
        <p:txBody>
          <a:bodyPr>
            <a:normAutofit lnSpcReduction="10000"/>
          </a:bodyPr>
          <a:lstStyle/>
          <a:p>
            <a:pPr marL="342900" indent="-342900">
              <a:buAutoNum type="arabicPeriod"/>
            </a:pPr>
            <a:r>
              <a:rPr lang="en-US" dirty="0"/>
              <a:t>Normal distribution among percentage of three-point shot makes</a:t>
            </a:r>
          </a:p>
          <a:p>
            <a:pPr marL="342900" indent="-342900">
              <a:buAutoNum type="arabicPeriod"/>
            </a:pPr>
            <a:r>
              <a:rPr lang="en-US" dirty="0"/>
              <a:t>Upward trending regression + 7-day MA</a:t>
            </a:r>
          </a:p>
          <a:p>
            <a:pPr marL="342900" indent="-342900">
              <a:buAutoNum type="arabicPeriod"/>
            </a:pPr>
            <a:r>
              <a:rPr lang="en-US" dirty="0"/>
              <a:t>Upward trending 7-day moving average of shots made as </a:t>
            </a:r>
          </a:p>
        </p:txBody>
      </p:sp>
      <p:pic>
        <p:nvPicPr>
          <p:cNvPr id="9" name="Picture 8" descr="A picture containing text, screenshot, plot, line&#10;&#10;Description automatically generated">
            <a:extLst>
              <a:ext uri="{FF2B5EF4-FFF2-40B4-BE49-F238E27FC236}">
                <a16:creationId xmlns:a16="http://schemas.microsoft.com/office/drawing/2014/main" id="{059BECD2-A9D8-62E8-7F8A-20DC5EB329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654" y="3657600"/>
            <a:ext cx="4230873" cy="3092656"/>
          </a:xfrm>
          <a:prstGeom prst="rect">
            <a:avLst/>
          </a:prstGeom>
        </p:spPr>
      </p:pic>
      <p:sp>
        <p:nvSpPr>
          <p:cNvPr id="11" name="TextBox 10">
            <a:extLst>
              <a:ext uri="{FF2B5EF4-FFF2-40B4-BE49-F238E27FC236}">
                <a16:creationId xmlns:a16="http://schemas.microsoft.com/office/drawing/2014/main" id="{2E59DACD-E33F-5F2E-399A-CF1E44A61B6B}"/>
              </a:ext>
            </a:extLst>
          </p:cNvPr>
          <p:cNvSpPr txBox="1"/>
          <p:nvPr/>
        </p:nvSpPr>
        <p:spPr>
          <a:xfrm>
            <a:off x="4648199" y="1114202"/>
            <a:ext cx="2514599" cy="2308324"/>
          </a:xfrm>
          <a:prstGeom prst="rect">
            <a:avLst/>
          </a:prstGeom>
          <a:noFill/>
        </p:spPr>
        <p:txBody>
          <a:bodyPr wrap="square" rtlCol="0">
            <a:spAutoFit/>
          </a:bodyPr>
          <a:lstStyle/>
          <a:p>
            <a:r>
              <a:rPr lang="en-US" dirty="0"/>
              <a:t>Scatter plot of daily three-point shooting percentages show</a:t>
            </a:r>
          </a:p>
          <a:p>
            <a:pPr marL="342900" indent="-342900">
              <a:buAutoNum type="arabicPeriod"/>
            </a:pPr>
            <a:r>
              <a:rPr lang="en-US" dirty="0"/>
              <a:t>Normal distribution</a:t>
            </a:r>
          </a:p>
          <a:p>
            <a:pPr marL="342900" indent="-342900">
              <a:buAutoNum type="arabicPeriod"/>
            </a:pPr>
            <a:r>
              <a:rPr lang="en-US" dirty="0"/>
              <a:t>Regression line indicating upward tendency as season progresses</a:t>
            </a:r>
          </a:p>
        </p:txBody>
      </p:sp>
      <p:sp>
        <p:nvSpPr>
          <p:cNvPr id="12" name="TextBox 11">
            <a:extLst>
              <a:ext uri="{FF2B5EF4-FFF2-40B4-BE49-F238E27FC236}">
                <a16:creationId xmlns:a16="http://schemas.microsoft.com/office/drawing/2014/main" id="{3C31EBA4-6D34-9376-05B7-71198371A2F2}"/>
              </a:ext>
            </a:extLst>
          </p:cNvPr>
          <p:cNvSpPr txBox="1"/>
          <p:nvPr/>
        </p:nvSpPr>
        <p:spPr>
          <a:xfrm>
            <a:off x="4499582" y="4880762"/>
            <a:ext cx="2627273" cy="646331"/>
          </a:xfrm>
          <a:prstGeom prst="rect">
            <a:avLst/>
          </a:prstGeom>
          <a:noFill/>
        </p:spPr>
        <p:txBody>
          <a:bodyPr wrap="square" rtlCol="0">
            <a:spAutoFit/>
          </a:bodyPr>
          <a:lstStyle/>
          <a:p>
            <a:r>
              <a:rPr lang="en-US" dirty="0"/>
              <a:t>7-day 3P% moving average</a:t>
            </a:r>
          </a:p>
        </p:txBody>
      </p:sp>
      <p:pic>
        <p:nvPicPr>
          <p:cNvPr id="8" name="Picture 7" descr="A picture containing diagram, line, plot&#10;&#10;Description automatically generated">
            <a:extLst>
              <a:ext uri="{FF2B5EF4-FFF2-40B4-BE49-F238E27FC236}">
                <a16:creationId xmlns:a16="http://schemas.microsoft.com/office/drawing/2014/main" id="{6CE5AF88-DEBD-D37D-480B-C7EE2F0F83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4332"/>
            <a:ext cx="4230727" cy="3457068"/>
          </a:xfrm>
          <a:prstGeom prst="rect">
            <a:avLst/>
          </a:prstGeom>
        </p:spPr>
      </p:pic>
    </p:spTree>
    <p:extLst>
      <p:ext uri="{BB962C8B-B14F-4D97-AF65-F5344CB8AC3E}">
        <p14:creationId xmlns:p14="http://schemas.microsoft.com/office/powerpoint/2010/main" val="2726882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14987"/>
            <a:ext cx="11201400" cy="1080413"/>
          </a:xfrm>
        </p:spPr>
        <p:txBody>
          <a:bodyPr>
            <a:normAutofit/>
          </a:bodyPr>
          <a:lstStyle/>
          <a:p>
            <a:r>
              <a:rPr lang="en-US" dirty="0"/>
              <a:t>Q2. 	Are there players in the league who are deserving of 	their “streaky” label?</a:t>
            </a:r>
          </a:p>
        </p:txBody>
      </p:sp>
      <p:sp>
        <p:nvSpPr>
          <p:cNvPr id="4" name="Text Placeholder 3"/>
          <p:cNvSpPr>
            <a:spLocks noGrp="1"/>
          </p:cNvSpPr>
          <p:nvPr>
            <p:ph type="body" idx="1"/>
          </p:nvPr>
        </p:nvSpPr>
        <p:spPr>
          <a:xfrm>
            <a:off x="2590800" y="1432773"/>
            <a:ext cx="9098903" cy="1341019"/>
          </a:xfrm>
        </p:spPr>
        <p:txBody>
          <a:bodyPr>
            <a:normAutofit/>
          </a:bodyPr>
          <a:lstStyle/>
          <a:p>
            <a:r>
              <a:rPr lang="en-US" dirty="0">
                <a:solidFill>
                  <a:schemeClr val="tx1"/>
                </a:solidFill>
              </a:rPr>
              <a:t>T</a:t>
            </a:r>
            <a:r>
              <a:rPr lang="en-US" sz="2400" dirty="0">
                <a:solidFill>
                  <a:schemeClr val="tx1"/>
                </a:solidFill>
              </a:rPr>
              <a:t>he stats seem to back up the claim that Kelly Oubre Jr. (widely considered one of the streakiest shooters in the league) is either red hot from beyond the arc or down right ice cold.</a:t>
            </a:r>
          </a:p>
        </p:txBody>
      </p:sp>
      <p:pic>
        <p:nvPicPr>
          <p:cNvPr id="12" name="Content Placeholder 11" descr="A picture containing diagram, line, screenshot, plot&#10;&#10;Description automatically generated">
            <a:extLst>
              <a:ext uri="{FF2B5EF4-FFF2-40B4-BE49-F238E27FC236}">
                <a16:creationId xmlns:a16="http://schemas.microsoft.com/office/drawing/2014/main" id="{2D897F2F-6F7A-1A0E-82DF-ACB99729814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81000" y="2911166"/>
            <a:ext cx="4953000" cy="3735176"/>
          </a:xfrm>
        </p:spPr>
      </p:pic>
      <p:sp>
        <p:nvSpPr>
          <p:cNvPr id="16" name="Content Placeholder 15">
            <a:extLst>
              <a:ext uri="{FF2B5EF4-FFF2-40B4-BE49-F238E27FC236}">
                <a16:creationId xmlns:a16="http://schemas.microsoft.com/office/drawing/2014/main" id="{F3144706-3CBA-B1A3-1DA2-CF3DDE194BE3}"/>
              </a:ext>
            </a:extLst>
          </p:cNvPr>
          <p:cNvSpPr>
            <a:spLocks noGrp="1"/>
          </p:cNvSpPr>
          <p:nvPr>
            <p:ph sz="quarter" idx="4"/>
          </p:nvPr>
        </p:nvSpPr>
        <p:spPr>
          <a:xfrm>
            <a:off x="6477001" y="2911167"/>
            <a:ext cx="5257800" cy="3552044"/>
          </a:xfrm>
        </p:spPr>
        <p:txBody>
          <a:bodyPr>
            <a:normAutofit/>
          </a:bodyPr>
          <a:lstStyle/>
          <a:p>
            <a:pPr marL="0" indent="0">
              <a:buNone/>
            </a:pPr>
            <a:r>
              <a:rPr lang="en-US" sz="2000" dirty="0"/>
              <a:t>Of the 48 games Kelly Oubre played in the 2022-23 season, the five most likely 3P% outcomes we should come to expect…</a:t>
            </a:r>
          </a:p>
          <a:p>
            <a:pPr marL="457200" indent="-457200">
              <a:buFont typeface="+mj-lt"/>
              <a:buAutoNum type="arabicPeriod"/>
            </a:pPr>
            <a:r>
              <a:rPr lang="en-US" sz="2000" dirty="0"/>
              <a:t>0% - 8 times – 16.7% of games</a:t>
            </a:r>
          </a:p>
          <a:p>
            <a:pPr marL="457200" indent="-457200">
              <a:buFont typeface="+mj-lt"/>
              <a:buAutoNum type="arabicPeriod"/>
            </a:pPr>
            <a:r>
              <a:rPr lang="en-US" sz="2000" dirty="0"/>
              <a:t>50% - 6 times – 12.5% of games</a:t>
            </a:r>
          </a:p>
          <a:p>
            <a:pPr marL="457200" indent="-457200">
              <a:buFont typeface="+mj-lt"/>
              <a:buAutoNum type="arabicPeriod"/>
            </a:pPr>
            <a:r>
              <a:rPr lang="en-US" sz="2000" dirty="0"/>
              <a:t>42.9% - 4 times – 8.3% of games</a:t>
            </a:r>
          </a:p>
          <a:p>
            <a:pPr marL="457200" indent="-457200">
              <a:buFont typeface="+mj-lt"/>
              <a:buAutoNum type="arabicPeriod"/>
            </a:pPr>
            <a:r>
              <a:rPr lang="en-US" sz="2000" dirty="0"/>
              <a:t>25% - 4 times – 8.3% of games</a:t>
            </a:r>
          </a:p>
          <a:p>
            <a:pPr marL="457200" indent="-457200">
              <a:buFont typeface="+mj-lt"/>
              <a:buAutoNum type="arabicPeriod"/>
            </a:pPr>
            <a:r>
              <a:rPr lang="en-US" sz="2000" dirty="0"/>
              <a:t>40% - 4 times – 8.3% of games</a:t>
            </a:r>
          </a:p>
        </p:txBody>
      </p:sp>
      <p:pic>
        <p:nvPicPr>
          <p:cNvPr id="1028" name="Picture 4" descr="Kelly Oubre Jr. Height, Age, Weight, Trophies - Sportsmen Height">
            <a:extLst>
              <a:ext uri="{FF2B5EF4-FFF2-40B4-BE49-F238E27FC236}">
                <a16:creationId xmlns:a16="http://schemas.microsoft.com/office/drawing/2014/main" id="{537CBA09-9301-6675-ABFC-2A484F1213A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5469" y="1197842"/>
            <a:ext cx="2219131" cy="1621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83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asketball 16x9">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sketball presentation (widescreen).potx" id="{CC5AF3F1-F1AD-46F5-B229-4E1329F06412}" vid="{B7E1BF64-2168-4738-AA42-CF7C9F7F9E95}"/>
    </a:ext>
  </a:extLst>
</a:theme>
</file>

<file path=ppt/theme/theme2.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Basketball presentation (widescreen)</Template>
  <TotalTime>1749</TotalTime>
  <Words>941</Words>
  <Application>Microsoft Office PowerPoint</Application>
  <PresentationFormat>Widescreen</PresentationFormat>
  <Paragraphs>84</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Franklin Gothic Medium</vt:lpstr>
      <vt:lpstr>Impact</vt:lpstr>
      <vt:lpstr>Basketball 16x9</vt:lpstr>
      <vt:lpstr>Analyzing NBA Shooting Trends: A Season in Review</vt:lpstr>
      <vt:lpstr>PowerPoint Presentation</vt:lpstr>
      <vt:lpstr>Tools and resources</vt:lpstr>
      <vt:lpstr>Approach and Analysis</vt:lpstr>
      <vt:lpstr>Questions and hypothesis</vt:lpstr>
      <vt:lpstr>Technical challenges</vt:lpstr>
      <vt:lpstr>Q1-A. Are there league wide 2P% shooting patterns throughout the course of a season?</vt:lpstr>
      <vt:lpstr>Q1-B.  Are there league wide 3P% shooting patterns throughout the course of a season?</vt:lpstr>
      <vt:lpstr>Q2.  Are there players in the league who are deserving of  their “streaky” label?</vt:lpstr>
      <vt:lpstr>Q3.  Are there league wide FT% patterns throughout the course of a season?</vt:lpstr>
      <vt:lpstr>Conclusions</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Unmasking Basketball Truths</dc:title>
  <dc:creator>Francisco Carmona</dc:creator>
  <cp:lastModifiedBy>Francisco Carmona</cp:lastModifiedBy>
  <cp:revision>2</cp:revision>
  <dcterms:created xsi:type="dcterms:W3CDTF">2023-05-06T18:21:53Z</dcterms:created>
  <dcterms:modified xsi:type="dcterms:W3CDTF">2023-05-17T23:56:46Z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